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78" r:id="rId4"/>
    <p:sldId id="290" r:id="rId5"/>
    <p:sldId id="286" r:id="rId6"/>
    <p:sldId id="275" r:id="rId7"/>
    <p:sldId id="276" r:id="rId8"/>
    <p:sldId id="279" r:id="rId9"/>
    <p:sldId id="284" r:id="rId10"/>
    <p:sldId id="260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B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52612-7EAE-5B32-BE86-EF188D003468}" v="111" dt="2023-06-11T01:42:56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15"/>
  </p:normalViewPr>
  <p:slideViewPr>
    <p:cSldViewPr snapToGrid="0" snapToObjects="1">
      <p:cViewPr varScale="1">
        <p:scale>
          <a:sx n="98" d="100"/>
          <a:sy n="98" d="100"/>
        </p:scale>
        <p:origin x="11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049F2-AD15-42C0-838B-2D31141C0C54}" type="datetimeFigureOut">
              <a:rPr lang="zh-TW" altLang="en-US" smtClean="0"/>
              <a:t>2026/2/21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786C3-8546-46FD-915B-52A8423D7E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3633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30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0E148-869F-9244-A927-18074F4EE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4080" y="2286000"/>
            <a:ext cx="4907280" cy="153924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600"/>
              </a:spcBef>
              <a:defRPr sz="4000" b="1" i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735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0E148-869F-9244-A927-18074F4EE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60800"/>
            <a:ext cx="10080000" cy="50720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3200" b="1" i="0">
                <a:solidFill>
                  <a:schemeClr val="tx1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D05F6C-FD19-2EB1-23B0-6633C1657104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522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D3CDDEB-DD08-B045-B13E-08A751DC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B207F2-8569-1243-AC32-A9913C085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EC3B87-33B8-D245-8780-4206F4217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587B-27B4-4003-BB28-8BFCD39A44F9}" type="datetime1">
              <a:rPr kumimoji="1" lang="zh-TW" altLang="en-US" smtClean="0"/>
              <a:t>2026/2/21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4E2D-F36F-8D40-9C08-E9B3620D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E497A7-F694-154B-A296-EF4C3E775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F409B-1E5B-F045-977E-1C7E89B8A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833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F049781C-9867-AC41-999F-E009AE12373F}"/>
              </a:ext>
            </a:extLst>
          </p:cNvPr>
          <p:cNvSpPr txBox="1">
            <a:spLocks/>
          </p:cNvSpPr>
          <p:nvPr/>
        </p:nvSpPr>
        <p:spPr>
          <a:xfrm>
            <a:off x="942109" y="2573079"/>
            <a:ext cx="5933476" cy="11952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b="1" dirty="0" err="1">
                <a:latin typeface="+mn-lt"/>
                <a:ea typeface="Microsoft JhengHei" panose="020B0604030504040204" pitchFamily="34" charset="-120"/>
              </a:rPr>
              <a:t>NovaReader</a:t>
            </a:r>
            <a:r>
              <a:rPr kumimoji="1" lang="en-US" altLang="zh-TW" sz="3600" b="1" dirty="0">
                <a:latin typeface="+mn-lt"/>
                <a:ea typeface="Microsoft JhengHei" panose="020B0604030504040204" pitchFamily="34" charset="-120"/>
              </a:rPr>
              <a:t>-Flower System</a:t>
            </a:r>
          </a:p>
          <a:p>
            <a:r>
              <a:rPr kumimoji="1" lang="en-US" altLang="zh-TW" sz="3600" b="1" dirty="0">
                <a:latin typeface="+mn-lt"/>
                <a:ea typeface="Microsoft JhengHei" panose="020B0604030504040204" pitchFamily="34" charset="-120"/>
              </a:rPr>
              <a:t>Design Introduction</a:t>
            </a:r>
            <a:endParaRPr kumimoji="1" lang="zh-TW" altLang="en-US" sz="3600" b="1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B448F91-3C99-F64C-978D-D7A6A0032359}"/>
              </a:ext>
            </a:extLst>
          </p:cNvPr>
          <p:cNvSpPr txBox="1">
            <a:spLocks/>
          </p:cNvSpPr>
          <p:nvPr/>
        </p:nvSpPr>
        <p:spPr>
          <a:xfrm>
            <a:off x="2166939" y="3793330"/>
            <a:ext cx="3019426" cy="119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r"/>
            <a:r>
              <a:rPr kumimoji="1" lang="en-US" altLang="zh-TW" sz="24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3 Jan 23</a:t>
            </a:r>
          </a:p>
          <a:p>
            <a:pPr algn="r"/>
            <a:r>
              <a:rPr kumimoji="1" lang="en-US" altLang="zh-TW" sz="24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MDC-Simon</a:t>
            </a:r>
          </a:p>
          <a:p>
            <a:pPr algn="r"/>
            <a:r>
              <a:rPr kumimoji="1" lang="en-US" altLang="zh-TW" sz="24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Ver 0.1</a:t>
            </a:r>
            <a:endParaRPr kumimoji="1" lang="zh-TW" altLang="en-US" sz="2400" b="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96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5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2A24D05-759E-E878-3847-C8B932A7F249}"/>
              </a:ext>
            </a:extLst>
          </p:cNvPr>
          <p:cNvSpPr txBox="1"/>
          <p:nvPr/>
        </p:nvSpPr>
        <p:spPr>
          <a:xfrm>
            <a:off x="4863831" y="1874728"/>
            <a:ext cx="660508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1"/>
                </a:solidFill>
              </a:rPr>
              <a:t>NovaReader- Flower Function Block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1"/>
                </a:solidFill>
              </a:rPr>
              <a:t>Architecture Diagram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1"/>
                </a:solidFill>
                <a:ea typeface="新細明體"/>
              </a:rPr>
              <a:t>Main Control Board</a:t>
            </a:r>
            <a:endParaRPr lang="en-US" altLang="zh-TW" sz="2800" dirty="0">
              <a:solidFill>
                <a:schemeClr val="bg1"/>
              </a:solidFill>
              <a:ea typeface="新細明體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1"/>
                </a:solidFill>
                <a:ea typeface="新細明體"/>
                <a:cs typeface="Calibri"/>
              </a:rPr>
              <a:t>Auto Machine Dimension (Draft)</a:t>
            </a:r>
            <a:endParaRPr lang="en-US" altLang="zh-TW" sz="2800" dirty="0">
              <a:solidFill>
                <a:schemeClr val="bg1"/>
              </a:solidFill>
              <a:ea typeface="新細明體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1"/>
                </a:solidFill>
                <a:ea typeface="新細明體"/>
                <a:cs typeface="Calibri"/>
              </a:rPr>
              <a:t>Auto Machine Specification (Draft)</a:t>
            </a:r>
            <a:endParaRPr lang="en-US" altLang="zh-TW" sz="2800" dirty="0">
              <a:solidFill>
                <a:schemeClr val="bg1"/>
              </a:solidFill>
              <a:ea typeface="新細明體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1"/>
                </a:solidFill>
              </a:rPr>
              <a:t>Cartridge Drawing (Draft)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1"/>
                </a:solidFill>
              </a:rPr>
              <a:t>Sensor PCB </a:t>
            </a:r>
          </a:p>
        </p:txBody>
      </p:sp>
    </p:spTree>
    <p:extLst>
      <p:ext uri="{BB962C8B-B14F-4D97-AF65-F5344CB8AC3E}">
        <p14:creationId xmlns:p14="http://schemas.microsoft.com/office/powerpoint/2010/main" val="361738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86DBE-F21D-9604-A3E5-3DA6B36D1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NovaReader</a:t>
            </a:r>
            <a:r>
              <a:rPr lang="en-US" altLang="zh-TW" dirty="0"/>
              <a:t>- Flower Function Block 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3D87613-D56C-3AC2-BE78-CDFED2067089}"/>
              </a:ext>
            </a:extLst>
          </p:cNvPr>
          <p:cNvSpPr/>
          <p:nvPr/>
        </p:nvSpPr>
        <p:spPr>
          <a:xfrm>
            <a:off x="5727447" y="2401203"/>
            <a:ext cx="2808000" cy="72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Display</a:t>
            </a:r>
          </a:p>
          <a:p>
            <a:pPr algn="ctr"/>
            <a:r>
              <a:rPr lang="en-US" altLang="zh-TW" dirty="0"/>
              <a:t>LCD + Touch Panel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4928541-70BA-1CB0-E6FE-C18386019059}"/>
              </a:ext>
            </a:extLst>
          </p:cNvPr>
          <p:cNvSpPr/>
          <p:nvPr/>
        </p:nvSpPr>
        <p:spPr>
          <a:xfrm>
            <a:off x="5896814" y="5077027"/>
            <a:ext cx="2481465" cy="4543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Barcode Scanner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08C5C67-D540-E854-DFA1-11A92CAA907A}"/>
              </a:ext>
            </a:extLst>
          </p:cNvPr>
          <p:cNvSpPr/>
          <p:nvPr/>
        </p:nvSpPr>
        <p:spPr>
          <a:xfrm>
            <a:off x="9150274" y="3453658"/>
            <a:ext cx="2481465" cy="4543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Biosensor (NS01B)</a:t>
            </a:r>
            <a:endParaRPr lang="zh-TW" altLang="en-US" dirty="0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A42F7144-3D89-D710-9012-178CA2D3F5DB}"/>
              </a:ext>
            </a:extLst>
          </p:cNvPr>
          <p:cNvCxnSpPr>
            <a:cxnSpLocks/>
            <a:stCxn id="6" idx="2"/>
            <a:endCxn id="16" idx="3"/>
          </p:cNvCxnSpPr>
          <p:nvPr/>
        </p:nvCxnSpPr>
        <p:spPr>
          <a:xfrm rot="5400000">
            <a:off x="9335990" y="3113540"/>
            <a:ext cx="260572" cy="184946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AF6BE93-1DB8-7371-166C-477949285600}"/>
              </a:ext>
            </a:extLst>
          </p:cNvPr>
          <p:cNvCxnSpPr>
            <a:cxnSpLocks/>
            <a:stCxn id="21" idx="3"/>
            <a:endCxn id="3" idx="2"/>
          </p:cNvCxnSpPr>
          <p:nvPr/>
        </p:nvCxnSpPr>
        <p:spPr>
          <a:xfrm flipH="1" flipV="1">
            <a:off x="7131447" y="3121203"/>
            <a:ext cx="6097" cy="50070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E9F3EEE-D475-3E4F-7815-D3327E506AFD}"/>
              </a:ext>
            </a:extLst>
          </p:cNvPr>
          <p:cNvCxnSpPr>
            <a:cxnSpLocks/>
            <a:stCxn id="4" idx="0"/>
            <a:endCxn id="16" idx="2"/>
          </p:cNvCxnSpPr>
          <p:nvPr/>
        </p:nvCxnSpPr>
        <p:spPr>
          <a:xfrm rot="16200000" flipV="1">
            <a:off x="6955689" y="4895169"/>
            <a:ext cx="363714" cy="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EF7591A-5845-040A-D2AF-3101F4925475}"/>
              </a:ext>
            </a:extLst>
          </p:cNvPr>
          <p:cNvSpPr/>
          <p:nvPr/>
        </p:nvSpPr>
        <p:spPr>
          <a:xfrm>
            <a:off x="9149687" y="4486512"/>
            <a:ext cx="2480400" cy="453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1CF2CDE-CE48-29F0-F65F-63BF74DF87CF}"/>
              </a:ext>
            </a:extLst>
          </p:cNvPr>
          <p:cNvSpPr/>
          <p:nvPr/>
        </p:nvSpPr>
        <p:spPr>
          <a:xfrm>
            <a:off x="9151339" y="2755561"/>
            <a:ext cx="2480400" cy="453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Interface</a:t>
            </a:r>
            <a:endParaRPr lang="zh-TW" altLang="en-US" dirty="0"/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9A7FF7FD-37E1-6402-94F8-8E338DA2E765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 flipV="1">
            <a:off x="8541545" y="2982361"/>
            <a:ext cx="609794" cy="102170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8882DAA-4000-1FF9-E704-465A9BABC6F4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8541545" y="4370993"/>
            <a:ext cx="608142" cy="34231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0C3CD4A-B08C-84DD-0B56-857F501405F6}"/>
              </a:ext>
            </a:extLst>
          </p:cNvPr>
          <p:cNvGrpSpPr/>
          <p:nvPr/>
        </p:nvGrpSpPr>
        <p:grpSpPr>
          <a:xfrm>
            <a:off x="5733545" y="3621911"/>
            <a:ext cx="2808000" cy="1091402"/>
            <a:chOff x="4333076" y="3995466"/>
            <a:chExt cx="2808000" cy="1091402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76FBB11E-3CF0-87D3-5894-4424B1BA3ACC}"/>
                </a:ext>
              </a:extLst>
            </p:cNvPr>
            <p:cNvSpPr/>
            <p:nvPr/>
          </p:nvSpPr>
          <p:spPr>
            <a:xfrm>
              <a:off x="4333076" y="3997356"/>
              <a:ext cx="2808000" cy="108951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MCU(Micro Control Unit)</a:t>
              </a:r>
              <a:br>
                <a:rPr lang="en-US" altLang="zh-TW" dirty="0"/>
              </a:br>
              <a:r>
                <a:rPr lang="en-US" altLang="zh-TW" dirty="0"/>
                <a:t>ARM Cortex M3 32bit</a:t>
              </a:r>
              <a:endParaRPr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7CBD721-9347-34EF-E328-C42792A1B06D}"/>
                </a:ext>
              </a:extLst>
            </p:cNvPr>
            <p:cNvSpPr/>
            <p:nvPr/>
          </p:nvSpPr>
          <p:spPr>
            <a:xfrm>
              <a:off x="4333076" y="4302562"/>
              <a:ext cx="45719" cy="1501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2E64977-DE60-86FF-82D9-FBCA9D668E95}"/>
                </a:ext>
              </a:extLst>
            </p:cNvPr>
            <p:cNvSpPr/>
            <p:nvPr/>
          </p:nvSpPr>
          <p:spPr>
            <a:xfrm>
              <a:off x="4333076" y="4669485"/>
              <a:ext cx="45719" cy="1501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22F4FC0-1AFD-A5AB-BDC8-53082A974A97}"/>
                </a:ext>
              </a:extLst>
            </p:cNvPr>
            <p:cNvSpPr/>
            <p:nvPr/>
          </p:nvSpPr>
          <p:spPr>
            <a:xfrm>
              <a:off x="7095357" y="4302562"/>
              <a:ext cx="45719" cy="1501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1D3C83A-C31E-6DA6-3BF5-210FC1B72632}"/>
                </a:ext>
              </a:extLst>
            </p:cNvPr>
            <p:cNvSpPr/>
            <p:nvPr/>
          </p:nvSpPr>
          <p:spPr>
            <a:xfrm>
              <a:off x="7095357" y="4669485"/>
              <a:ext cx="45719" cy="1501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90CE703-A591-2A02-D7AB-D5DD15D1B9B3}"/>
                </a:ext>
              </a:extLst>
            </p:cNvPr>
            <p:cNvSpPr/>
            <p:nvPr/>
          </p:nvSpPr>
          <p:spPr>
            <a:xfrm rot="16200000">
              <a:off x="5714215" y="3943263"/>
              <a:ext cx="45719" cy="1501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BD50215-BB57-AAA3-62E1-B07969760A40}"/>
              </a:ext>
            </a:extLst>
          </p:cNvPr>
          <p:cNvSpPr/>
          <p:nvPr/>
        </p:nvSpPr>
        <p:spPr>
          <a:xfrm>
            <a:off x="5571016" y="1556497"/>
            <a:ext cx="6300354" cy="4430233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E946126-65EA-8D5D-EDCC-D47EC131CA44}"/>
              </a:ext>
            </a:extLst>
          </p:cNvPr>
          <p:cNvSpPr txBox="1"/>
          <p:nvPr/>
        </p:nvSpPr>
        <p:spPr>
          <a:xfrm>
            <a:off x="7698154" y="1149205"/>
            <a:ext cx="2294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Flower System</a:t>
            </a:r>
            <a:endParaRPr lang="zh-TW" altLang="en-US" sz="2800" dirty="0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07D660A8-86E5-F478-E187-E8D027A4DDBC}"/>
              </a:ext>
            </a:extLst>
          </p:cNvPr>
          <p:cNvSpPr/>
          <p:nvPr/>
        </p:nvSpPr>
        <p:spPr>
          <a:xfrm>
            <a:off x="176686" y="1556497"/>
            <a:ext cx="3870666" cy="4430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TW" dirty="0"/>
              <a:t>Cartridge install stage</a:t>
            </a:r>
          </a:p>
          <a:p>
            <a:pPr marL="342900" indent="-342900">
              <a:buAutoNum type="arabicPeriod"/>
            </a:pPr>
            <a:r>
              <a:rPr lang="en-US" altLang="zh-TW" dirty="0"/>
              <a:t>Cartridge install/remove sensor</a:t>
            </a:r>
          </a:p>
          <a:p>
            <a:pPr marL="342900" indent="-342900">
              <a:buAutoNum type="arabicPeriod"/>
            </a:pPr>
            <a:r>
              <a:rPr lang="en-US" altLang="zh-TW" dirty="0"/>
              <a:t>Lid open/close sensor</a:t>
            </a:r>
          </a:p>
          <a:p>
            <a:pPr marL="342900" indent="-342900">
              <a:buAutoNum type="arabicPeriod"/>
            </a:pPr>
            <a:r>
              <a:rPr lang="en-US" altLang="zh-TW" dirty="0"/>
              <a:t>Probe contact up/down stage</a:t>
            </a:r>
          </a:p>
          <a:p>
            <a:pPr marL="342900" indent="-342900">
              <a:buAutoNum type="arabicPeriod"/>
            </a:pPr>
            <a:r>
              <a:rPr lang="en-US" altLang="zh-TW" dirty="0"/>
              <a:t>Cartridge rotate control</a:t>
            </a:r>
          </a:p>
          <a:p>
            <a:pPr marL="342900" indent="-342900">
              <a:buAutoNum type="arabicPeriod"/>
            </a:pPr>
            <a:r>
              <a:rPr lang="en-US" altLang="zh-TW" dirty="0"/>
              <a:t>Tube push/pull control part</a:t>
            </a:r>
          </a:p>
          <a:p>
            <a:pPr marL="342900" indent="-342900">
              <a:buAutoNum type="arabicPeriod"/>
            </a:pPr>
            <a:r>
              <a:rPr lang="en-US" altLang="zh-TW" dirty="0"/>
              <a:t>Housing mounting bracket and base</a:t>
            </a:r>
          </a:p>
          <a:p>
            <a:pPr marL="342900" indent="-342900">
              <a:buAutoNum type="arabicPeriod"/>
            </a:pPr>
            <a:r>
              <a:rPr lang="en-US" altLang="zh-TW" dirty="0"/>
              <a:t>Power supply (External adapter)</a:t>
            </a:r>
          </a:p>
          <a:p>
            <a:pPr marL="342900" indent="-342900">
              <a:buAutoNum type="arabicPeriod"/>
            </a:pPr>
            <a:endParaRPr lang="zh-TW" altLang="en-US" dirty="0"/>
          </a:p>
          <a:p>
            <a:pPr algn="ctr"/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23A62-B80A-EA07-7553-9318FBC42444}"/>
              </a:ext>
            </a:extLst>
          </p:cNvPr>
          <p:cNvSpPr txBox="1"/>
          <p:nvPr/>
        </p:nvSpPr>
        <p:spPr>
          <a:xfrm>
            <a:off x="921404" y="1033277"/>
            <a:ext cx="2381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Motion System</a:t>
            </a:r>
            <a:endParaRPr lang="zh-TW" altLang="en-US" sz="2800" dirty="0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85176446-E99D-087B-F0FE-A71F40D7BD16}"/>
              </a:ext>
            </a:extLst>
          </p:cNvPr>
          <p:cNvCxnSpPr>
            <a:cxnSpLocks/>
          </p:cNvCxnSpPr>
          <p:nvPr/>
        </p:nvCxnSpPr>
        <p:spPr>
          <a:xfrm flipH="1">
            <a:off x="4097079" y="2831537"/>
            <a:ext cx="14034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7B20E8C-AE69-98C4-F396-58E09AEF133D}"/>
              </a:ext>
            </a:extLst>
          </p:cNvPr>
          <p:cNvSpPr txBox="1"/>
          <p:nvPr/>
        </p:nvSpPr>
        <p:spPr>
          <a:xfrm>
            <a:off x="4070643" y="2399325"/>
            <a:ext cx="1503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Communication</a:t>
            </a:r>
            <a:endParaRPr lang="zh-TW" altLang="en-US" sz="1600" dirty="0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0C1639D9-10FA-3FC2-0A96-4DBA4D5FD16D}"/>
              </a:ext>
            </a:extLst>
          </p:cNvPr>
          <p:cNvCxnSpPr>
            <a:cxnSpLocks/>
          </p:cNvCxnSpPr>
          <p:nvPr/>
        </p:nvCxnSpPr>
        <p:spPr>
          <a:xfrm>
            <a:off x="4117791" y="4959506"/>
            <a:ext cx="14180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688EF6B-1728-4F77-8655-63632612A9D5}"/>
              </a:ext>
            </a:extLst>
          </p:cNvPr>
          <p:cNvSpPr txBox="1"/>
          <p:nvPr/>
        </p:nvSpPr>
        <p:spPr>
          <a:xfrm>
            <a:off x="4117791" y="4513257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DC 12V 1A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94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23A3D-9AD5-45DA-88C5-D954A736A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ea typeface="Microsoft JhengHei"/>
              </a:rPr>
              <a:t>Architecture Diagram (Main Control)</a:t>
            </a:r>
            <a:endParaRPr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2FC61068-8620-45E2-9076-15A658D6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171" y="1177901"/>
            <a:ext cx="2184833" cy="1304458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3CA214C9-7DD3-4F4E-8D12-E9611EEF66B8}"/>
              </a:ext>
            </a:extLst>
          </p:cNvPr>
          <p:cNvSpPr/>
          <p:nvPr/>
        </p:nvSpPr>
        <p:spPr>
          <a:xfrm>
            <a:off x="4333076" y="2562647"/>
            <a:ext cx="2808000" cy="72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Display</a:t>
            </a:r>
          </a:p>
          <a:p>
            <a:pPr algn="ctr"/>
            <a:r>
              <a:rPr lang="en-US" altLang="zh-TW" dirty="0"/>
              <a:t>LCD + Touch Panel</a:t>
            </a:r>
            <a:endParaRPr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368D35A-B5A1-400B-B9BF-2FBFD939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37" y="4775767"/>
            <a:ext cx="1443157" cy="874510"/>
          </a:xfrm>
          <a:prstGeom prst="rect">
            <a:avLst/>
          </a:prstGeom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A1E1A4B-8E78-4CA3-8CA6-1F743AF094E3}"/>
              </a:ext>
            </a:extLst>
          </p:cNvPr>
          <p:cNvSpPr/>
          <p:nvPr/>
        </p:nvSpPr>
        <p:spPr>
          <a:xfrm>
            <a:off x="730584" y="5726855"/>
            <a:ext cx="2481465" cy="4543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Barcode Scanner</a:t>
            </a:r>
            <a:endParaRPr lang="zh-TW" altLang="en-US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85E19954-7BDF-45AD-85C0-6180991989AC}"/>
              </a:ext>
            </a:extLst>
          </p:cNvPr>
          <p:cNvSpPr/>
          <p:nvPr/>
        </p:nvSpPr>
        <p:spPr>
          <a:xfrm>
            <a:off x="755070" y="4095633"/>
            <a:ext cx="2481465" cy="4543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FEA(Front End Amplifier)</a:t>
            </a:r>
            <a:endParaRPr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4C75EE8D-359F-40D0-988A-BE95B6AA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84" y="3298415"/>
            <a:ext cx="551948" cy="637227"/>
          </a:xfrm>
          <a:prstGeom prst="rect">
            <a:avLst/>
          </a:prstGeom>
        </p:spPr>
      </p:pic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B8976E35-3E33-4785-9051-2CE291323C35}"/>
              </a:ext>
            </a:extLst>
          </p:cNvPr>
          <p:cNvSpPr/>
          <p:nvPr/>
        </p:nvSpPr>
        <p:spPr>
          <a:xfrm>
            <a:off x="759196" y="2512307"/>
            <a:ext cx="2481465" cy="4543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Biosensor (NS01B)</a:t>
            </a:r>
            <a:endParaRPr lang="zh-TW" altLang="en-US" dirty="0"/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3D82DA0-786A-49F6-9895-EAA3C0CA3153}"/>
              </a:ext>
            </a:extLst>
          </p:cNvPr>
          <p:cNvCxnSpPr>
            <a:cxnSpLocks/>
            <a:stCxn id="42" idx="2"/>
            <a:endCxn id="31" idx="0"/>
          </p:cNvCxnSpPr>
          <p:nvPr/>
        </p:nvCxnSpPr>
        <p:spPr>
          <a:xfrm flipH="1">
            <a:off x="1995803" y="2966634"/>
            <a:ext cx="4126" cy="1128999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E4DCAB1E-CF8F-4587-81D3-3D655BB86CC6}"/>
              </a:ext>
            </a:extLst>
          </p:cNvPr>
          <p:cNvCxnSpPr>
            <a:cxnSpLocks/>
            <a:stCxn id="31" idx="3"/>
            <a:endCxn id="179" idx="1"/>
          </p:cNvCxnSpPr>
          <p:nvPr/>
        </p:nvCxnSpPr>
        <p:spPr>
          <a:xfrm flipV="1">
            <a:off x="3236535" y="4321081"/>
            <a:ext cx="1096541" cy="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8A80318-89CC-4395-AF7E-432B4289B8E7}"/>
              </a:ext>
            </a:extLst>
          </p:cNvPr>
          <p:cNvCxnSpPr>
            <a:cxnSpLocks/>
            <a:stCxn id="188" idx="3"/>
            <a:endCxn id="27" idx="2"/>
          </p:cNvCxnSpPr>
          <p:nvPr/>
        </p:nvCxnSpPr>
        <p:spPr>
          <a:xfrm flipV="1">
            <a:off x="5737075" y="3282647"/>
            <a:ext cx="1" cy="65627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 descr="一張含有 文字, 時鐘 的圖片&#10;&#10;自動產生的描述">
            <a:extLst>
              <a:ext uri="{FF2B5EF4-FFF2-40B4-BE49-F238E27FC236}">
                <a16:creationId xmlns:a16="http://schemas.microsoft.com/office/drawing/2014/main" id="{CE0ED402-4274-0898-EFBA-025C0207C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227" y="1228354"/>
            <a:ext cx="1131404" cy="114590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1AD567C6-180E-14E1-2982-2D30CCC0E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511" y="3138424"/>
            <a:ext cx="666843" cy="905001"/>
          </a:xfrm>
          <a:prstGeom prst="rect">
            <a:avLst/>
          </a:prstGeom>
        </p:spPr>
      </p:pic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00EF8493-56A3-D31F-C295-78ED670FB974}"/>
              </a:ext>
            </a:extLst>
          </p:cNvPr>
          <p:cNvCxnSpPr>
            <a:cxnSpLocks/>
            <a:stCxn id="30" idx="3"/>
            <a:endCxn id="181" idx="1"/>
          </p:cNvCxnSpPr>
          <p:nvPr/>
        </p:nvCxnSpPr>
        <p:spPr>
          <a:xfrm flipV="1">
            <a:off x="3212049" y="4688004"/>
            <a:ext cx="1121027" cy="12660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9A7B9BE9-7A25-A7D0-0D98-04F6F24CE153}"/>
              </a:ext>
            </a:extLst>
          </p:cNvPr>
          <p:cNvSpPr/>
          <p:nvPr/>
        </p:nvSpPr>
        <p:spPr>
          <a:xfrm>
            <a:off x="8638756" y="4151390"/>
            <a:ext cx="2480400" cy="453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D8224741-DE19-9C0F-1FA5-CE2153EB1685}"/>
              </a:ext>
            </a:extLst>
          </p:cNvPr>
          <p:cNvGrpSpPr/>
          <p:nvPr/>
        </p:nvGrpSpPr>
        <p:grpSpPr>
          <a:xfrm>
            <a:off x="10079308" y="3213059"/>
            <a:ext cx="884315" cy="825361"/>
            <a:chOff x="10001226" y="4988744"/>
            <a:chExt cx="884315" cy="825361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BBDFE0CE-2C1B-F472-6DD2-C8C10CFCF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01226" y="4988744"/>
              <a:ext cx="884315" cy="825361"/>
            </a:xfrm>
            <a:prstGeom prst="rect">
              <a:avLst/>
            </a:prstGeom>
          </p:spPr>
        </p:pic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BAB27211-976C-2FE4-106A-A75291CE5A98}"/>
                </a:ext>
              </a:extLst>
            </p:cNvPr>
            <p:cNvSpPr txBox="1"/>
            <p:nvPr/>
          </p:nvSpPr>
          <p:spPr>
            <a:xfrm>
              <a:off x="10003063" y="5232683"/>
              <a:ext cx="732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TF Card</a:t>
              </a:r>
              <a:endParaRPr lang="zh-TW" altLang="en-US" sz="1400" dirty="0"/>
            </a:p>
          </p:txBody>
        </p: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F79B4249-11C9-4DD5-7EC6-93B5F9441D80}"/>
              </a:ext>
            </a:extLst>
          </p:cNvPr>
          <p:cNvGrpSpPr/>
          <p:nvPr/>
        </p:nvGrpSpPr>
        <p:grpSpPr>
          <a:xfrm>
            <a:off x="8688164" y="3249869"/>
            <a:ext cx="1190791" cy="819264"/>
            <a:chOff x="8595880" y="5111668"/>
            <a:chExt cx="1190791" cy="819264"/>
          </a:xfrm>
        </p:grpSpPr>
        <p:pic>
          <p:nvPicPr>
            <p:cNvPr id="99" name="圖片 98" descr="一張含有 文字, 鍵盤, 電腦, 螢幕擷取畫面 的圖片&#10;&#10;自動產生的描述">
              <a:extLst>
                <a:ext uri="{FF2B5EF4-FFF2-40B4-BE49-F238E27FC236}">
                  <a16:creationId xmlns:a16="http://schemas.microsoft.com/office/drawing/2014/main" id="{C9F91353-6151-0B24-65C4-F2A865375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95880" y="5111668"/>
              <a:ext cx="1190791" cy="819264"/>
            </a:xfrm>
            <a:prstGeom prst="rect">
              <a:avLst/>
            </a:prstGeom>
          </p:spPr>
        </p:pic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C24272F-3660-8B57-B3C9-A5B91E71B9C4}"/>
                </a:ext>
              </a:extLst>
            </p:cNvPr>
            <p:cNvSpPr txBox="1"/>
            <p:nvPr/>
          </p:nvSpPr>
          <p:spPr>
            <a:xfrm>
              <a:off x="8911390" y="5209960"/>
              <a:ext cx="5597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</a:rPr>
                <a:t>NOR </a:t>
              </a:r>
            </a:p>
            <a:p>
              <a:r>
                <a:rPr lang="en-US" altLang="zh-TW" sz="1400" dirty="0">
                  <a:solidFill>
                    <a:schemeClr val="bg1"/>
                  </a:solidFill>
                </a:rPr>
                <a:t>Flash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53BACB13-E146-4875-16C7-BF87F77C7E9D}"/>
              </a:ext>
            </a:extLst>
          </p:cNvPr>
          <p:cNvSpPr/>
          <p:nvPr/>
        </p:nvSpPr>
        <p:spPr>
          <a:xfrm>
            <a:off x="8522602" y="2473379"/>
            <a:ext cx="2480400" cy="453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Interface</a:t>
            </a:r>
            <a:endParaRPr lang="zh-TW" altLang="en-US" dirty="0"/>
          </a:p>
        </p:txBody>
      </p: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6A66FBD0-6BA5-FA00-0C22-B4E9F24991F7}"/>
              </a:ext>
            </a:extLst>
          </p:cNvPr>
          <p:cNvCxnSpPr>
            <a:cxnSpLocks/>
          </p:cNvCxnSpPr>
          <p:nvPr/>
        </p:nvCxnSpPr>
        <p:spPr>
          <a:xfrm flipV="1">
            <a:off x="7149734" y="2691520"/>
            <a:ext cx="1338231" cy="1681515"/>
          </a:xfrm>
          <a:prstGeom prst="bentConnector3">
            <a:avLst>
              <a:gd name="adj1" fmla="val 31615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接點: 肘形 121">
            <a:extLst>
              <a:ext uri="{FF2B5EF4-FFF2-40B4-BE49-F238E27FC236}">
                <a16:creationId xmlns:a16="http://schemas.microsoft.com/office/drawing/2014/main" id="{7501BF42-3B3F-AB38-8839-7921A4B57AE1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7118216" y="4378190"/>
            <a:ext cx="1520540" cy="223314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群組 188">
            <a:extLst>
              <a:ext uri="{FF2B5EF4-FFF2-40B4-BE49-F238E27FC236}">
                <a16:creationId xmlns:a16="http://schemas.microsoft.com/office/drawing/2014/main" id="{9B0E4CB1-ECFE-E66C-1625-AEEB4066D044}"/>
              </a:ext>
            </a:extLst>
          </p:cNvPr>
          <p:cNvGrpSpPr/>
          <p:nvPr/>
        </p:nvGrpSpPr>
        <p:grpSpPr>
          <a:xfrm>
            <a:off x="4333076" y="3938922"/>
            <a:ext cx="2808000" cy="1091402"/>
            <a:chOff x="4333076" y="3995466"/>
            <a:chExt cx="2808000" cy="1091402"/>
          </a:xfrm>
        </p:grpSpPr>
        <p:sp>
          <p:nvSpPr>
            <p:cNvPr id="154" name="矩形: 圓角 153">
              <a:extLst>
                <a:ext uri="{FF2B5EF4-FFF2-40B4-BE49-F238E27FC236}">
                  <a16:creationId xmlns:a16="http://schemas.microsoft.com/office/drawing/2014/main" id="{A04F73A5-5C71-D30B-3F23-7010DD02233B}"/>
                </a:ext>
              </a:extLst>
            </p:cNvPr>
            <p:cNvSpPr/>
            <p:nvPr/>
          </p:nvSpPr>
          <p:spPr>
            <a:xfrm>
              <a:off x="4333076" y="3997356"/>
              <a:ext cx="2808000" cy="108951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MCU(Micro Control Unit)</a:t>
              </a:r>
              <a:br>
                <a:rPr lang="en-US" altLang="zh-TW" dirty="0"/>
              </a:br>
              <a:r>
                <a:rPr lang="en-US" altLang="zh-TW" dirty="0"/>
                <a:t>ARM Cortex M3 32bit</a:t>
              </a:r>
              <a:endParaRPr lang="zh-TW" altLang="en-US" dirty="0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80DB66A1-1983-C56A-FBED-EE24EC695091}"/>
                </a:ext>
              </a:extLst>
            </p:cNvPr>
            <p:cNvSpPr/>
            <p:nvPr/>
          </p:nvSpPr>
          <p:spPr>
            <a:xfrm>
              <a:off x="4333076" y="4302562"/>
              <a:ext cx="45719" cy="1501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1135EC3D-CC8E-43AD-B3ED-B2BD22D2A161}"/>
                </a:ext>
              </a:extLst>
            </p:cNvPr>
            <p:cNvSpPr/>
            <p:nvPr/>
          </p:nvSpPr>
          <p:spPr>
            <a:xfrm>
              <a:off x="4333076" y="4669485"/>
              <a:ext cx="45719" cy="1501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EAF3A407-ACB8-964A-9F3A-A854BA12D452}"/>
                </a:ext>
              </a:extLst>
            </p:cNvPr>
            <p:cNvSpPr/>
            <p:nvPr/>
          </p:nvSpPr>
          <p:spPr>
            <a:xfrm>
              <a:off x="7095357" y="4302562"/>
              <a:ext cx="45719" cy="1501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2B94E7E6-181B-4946-62F3-35FB73F21791}"/>
                </a:ext>
              </a:extLst>
            </p:cNvPr>
            <p:cNvSpPr/>
            <p:nvPr/>
          </p:nvSpPr>
          <p:spPr>
            <a:xfrm>
              <a:off x="7095357" y="4669485"/>
              <a:ext cx="45719" cy="1501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EA1F2336-8887-9073-D150-1C78E737E397}"/>
                </a:ext>
              </a:extLst>
            </p:cNvPr>
            <p:cNvSpPr/>
            <p:nvPr/>
          </p:nvSpPr>
          <p:spPr>
            <a:xfrm rot="16200000">
              <a:off x="5714215" y="3943263"/>
              <a:ext cx="45719" cy="1501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2" name="群組 201">
            <a:extLst>
              <a:ext uri="{FF2B5EF4-FFF2-40B4-BE49-F238E27FC236}">
                <a16:creationId xmlns:a16="http://schemas.microsoft.com/office/drawing/2014/main" id="{2182B5BD-558C-F576-9B2E-4A14F7A483E2}"/>
              </a:ext>
            </a:extLst>
          </p:cNvPr>
          <p:cNvGrpSpPr/>
          <p:nvPr/>
        </p:nvGrpSpPr>
        <p:grpSpPr>
          <a:xfrm>
            <a:off x="9751464" y="1538752"/>
            <a:ext cx="1038370" cy="924054"/>
            <a:chOff x="9751464" y="1376827"/>
            <a:chExt cx="1038370" cy="924054"/>
          </a:xfrm>
        </p:grpSpPr>
        <p:pic>
          <p:nvPicPr>
            <p:cNvPr id="98" name="圖片 97" descr="一張含有 文字, 配件, 盒 的圖片&#10;&#10;自動產生的描述">
              <a:extLst>
                <a:ext uri="{FF2B5EF4-FFF2-40B4-BE49-F238E27FC236}">
                  <a16:creationId xmlns:a16="http://schemas.microsoft.com/office/drawing/2014/main" id="{07EC7DD5-DA26-69F1-B576-2082C4CE0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800000">
              <a:off x="9751464" y="1376827"/>
              <a:ext cx="1038370" cy="924054"/>
            </a:xfrm>
            <a:prstGeom prst="rect">
              <a:avLst/>
            </a:prstGeom>
          </p:spPr>
        </p:pic>
        <p:sp>
          <p:nvSpPr>
            <p:cNvPr id="199" name="文字方塊 198">
              <a:extLst>
                <a:ext uri="{FF2B5EF4-FFF2-40B4-BE49-F238E27FC236}">
                  <a16:creationId xmlns:a16="http://schemas.microsoft.com/office/drawing/2014/main" id="{FA0AA11C-F0A0-BEFB-56F0-2A636CF9A8BA}"/>
                </a:ext>
              </a:extLst>
            </p:cNvPr>
            <p:cNvSpPr txBox="1"/>
            <p:nvPr/>
          </p:nvSpPr>
          <p:spPr>
            <a:xfrm>
              <a:off x="9878956" y="1668205"/>
              <a:ext cx="8227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Ethernet</a:t>
              </a:r>
            </a:p>
          </p:txBody>
        </p:sp>
      </p:grpSp>
      <p:grpSp>
        <p:nvGrpSpPr>
          <p:cNvPr id="201" name="群組 200">
            <a:extLst>
              <a:ext uri="{FF2B5EF4-FFF2-40B4-BE49-F238E27FC236}">
                <a16:creationId xmlns:a16="http://schemas.microsoft.com/office/drawing/2014/main" id="{B60435BC-86F1-A8ED-D800-00E7AF1C0859}"/>
              </a:ext>
            </a:extLst>
          </p:cNvPr>
          <p:cNvGrpSpPr/>
          <p:nvPr/>
        </p:nvGrpSpPr>
        <p:grpSpPr>
          <a:xfrm>
            <a:off x="8660595" y="1338712"/>
            <a:ext cx="800212" cy="1152686"/>
            <a:chOff x="8660595" y="1176787"/>
            <a:chExt cx="800212" cy="1152686"/>
          </a:xfrm>
        </p:grpSpPr>
        <p:pic>
          <p:nvPicPr>
            <p:cNvPr id="97" name="圖片 96" descr="一張含有 文字 的圖片&#10;&#10;自動產生的描述">
              <a:extLst>
                <a:ext uri="{FF2B5EF4-FFF2-40B4-BE49-F238E27FC236}">
                  <a16:creationId xmlns:a16="http://schemas.microsoft.com/office/drawing/2014/main" id="{513E760D-B2A4-189D-8561-21C27A40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8660595" y="1176787"/>
              <a:ext cx="800212" cy="1152686"/>
            </a:xfrm>
            <a:prstGeom prst="rect">
              <a:avLst/>
            </a:prstGeom>
          </p:spPr>
        </p:pic>
        <p:sp>
          <p:nvSpPr>
            <p:cNvPr id="200" name="文字方塊 199">
              <a:extLst>
                <a:ext uri="{FF2B5EF4-FFF2-40B4-BE49-F238E27FC236}">
                  <a16:creationId xmlns:a16="http://schemas.microsoft.com/office/drawing/2014/main" id="{F50EE122-9B9C-0E0F-5DD2-E0821B7360F2}"/>
                </a:ext>
              </a:extLst>
            </p:cNvPr>
            <p:cNvSpPr txBox="1"/>
            <p:nvPr/>
          </p:nvSpPr>
          <p:spPr>
            <a:xfrm>
              <a:off x="8876183" y="1668205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USB</a:t>
              </a:r>
            </a:p>
          </p:txBody>
        </p:sp>
      </p:grpSp>
      <p:grpSp>
        <p:nvGrpSpPr>
          <p:cNvPr id="207" name="群組 206">
            <a:extLst>
              <a:ext uri="{FF2B5EF4-FFF2-40B4-BE49-F238E27FC236}">
                <a16:creationId xmlns:a16="http://schemas.microsoft.com/office/drawing/2014/main" id="{923503A4-3EDB-8F42-E257-1B75D11751B7}"/>
              </a:ext>
            </a:extLst>
          </p:cNvPr>
          <p:cNvGrpSpPr/>
          <p:nvPr/>
        </p:nvGrpSpPr>
        <p:grpSpPr>
          <a:xfrm>
            <a:off x="5324428" y="5184685"/>
            <a:ext cx="838317" cy="819264"/>
            <a:chOff x="6266546" y="4972830"/>
            <a:chExt cx="838317" cy="819264"/>
          </a:xfrm>
        </p:grpSpPr>
        <p:pic>
          <p:nvPicPr>
            <p:cNvPr id="206" name="圖片 205" descr="一張含有 文字, 電子產品, 電路 的圖片&#10;&#10;自動產生的描述">
              <a:extLst>
                <a:ext uri="{FF2B5EF4-FFF2-40B4-BE49-F238E27FC236}">
                  <a16:creationId xmlns:a16="http://schemas.microsoft.com/office/drawing/2014/main" id="{9403780B-96DF-EB77-3253-AEDC80272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66546" y="4972830"/>
              <a:ext cx="838317" cy="819264"/>
            </a:xfrm>
            <a:prstGeom prst="rect">
              <a:avLst/>
            </a:prstGeom>
          </p:spPr>
        </p:pic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ED904B9B-9D2E-CE40-854E-CEC6FC355DB3}"/>
                </a:ext>
              </a:extLst>
            </p:cNvPr>
            <p:cNvSpPr txBox="1"/>
            <p:nvPr/>
          </p:nvSpPr>
          <p:spPr>
            <a:xfrm>
              <a:off x="6422169" y="5246641"/>
              <a:ext cx="559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</a:rPr>
                <a:t>MCU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BB57CC55-DE37-4C26-857B-C39D16C8C051}"/>
              </a:ext>
            </a:extLst>
          </p:cNvPr>
          <p:cNvSpPr/>
          <p:nvPr/>
        </p:nvSpPr>
        <p:spPr>
          <a:xfrm>
            <a:off x="8645087" y="5807361"/>
            <a:ext cx="2480400" cy="453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Motion System</a:t>
            </a:r>
            <a:endParaRPr lang="zh-TW" altLang="en-US" dirty="0"/>
          </a:p>
        </p:txBody>
      </p:sp>
      <p:pic>
        <p:nvPicPr>
          <p:cNvPr id="1026" name="Picture 2" descr="Robotunits Linear Motion Systems | Izumi International">
            <a:extLst>
              <a:ext uri="{FF2B5EF4-FFF2-40B4-BE49-F238E27FC236}">
                <a16:creationId xmlns:a16="http://schemas.microsoft.com/office/drawing/2014/main" id="{0E2A34B9-8759-4A06-B171-888A274E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046" y="4834206"/>
            <a:ext cx="1714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490A1081-D33A-4571-B193-96C470164893}"/>
              </a:ext>
            </a:extLst>
          </p:cNvPr>
          <p:cNvCxnSpPr>
            <a:cxnSpLocks/>
          </p:cNvCxnSpPr>
          <p:nvPr/>
        </p:nvCxnSpPr>
        <p:spPr>
          <a:xfrm>
            <a:off x="7095357" y="4850243"/>
            <a:ext cx="1543399" cy="1205900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93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9D1B5E-2A61-CB99-6981-6F9678780F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Main control board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742F6E-241A-05E7-68B0-E912D474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2026638"/>
            <a:ext cx="7983064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7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93A02B-C287-61BD-2ED8-2DAACBA78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Auto-Machine Dimension (Draft)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932A85-9703-851F-E237-06C436C5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6" y="1383098"/>
            <a:ext cx="6725743" cy="49316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F160A32-CB16-A70A-BE20-3CB52CD52767}"/>
              </a:ext>
            </a:extLst>
          </p:cNvPr>
          <p:cNvSpPr txBox="1"/>
          <p:nvPr/>
        </p:nvSpPr>
        <p:spPr>
          <a:xfrm>
            <a:off x="7416801" y="1745672"/>
            <a:ext cx="4544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Dimension: 300mm W x 200mm D x 250mm H</a:t>
            </a:r>
          </a:p>
          <a:p>
            <a:r>
              <a:rPr lang="en-US" altLang="zh-TW" dirty="0"/>
              <a:t>Weight: 3~4KG</a:t>
            </a:r>
          </a:p>
        </p:txBody>
      </p:sp>
    </p:spTree>
    <p:extLst>
      <p:ext uri="{BB962C8B-B14F-4D97-AF65-F5344CB8AC3E}">
        <p14:creationId xmlns:p14="http://schemas.microsoft.com/office/powerpoint/2010/main" val="27915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9491D-A2C5-D0EB-FCBB-4BF8770F8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Auto-Machine Specifications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50FEAF0-7251-29A6-F784-4E208454B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742517"/>
              </p:ext>
            </p:extLst>
          </p:nvPr>
        </p:nvGraphicFramePr>
        <p:xfrm>
          <a:off x="531017" y="1265039"/>
          <a:ext cx="10725318" cy="3886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8992">
                  <a:extLst>
                    <a:ext uri="{9D8B030D-6E8A-4147-A177-3AD203B41FA5}">
                      <a16:colId xmlns:a16="http://schemas.microsoft.com/office/drawing/2014/main" val="2093551107"/>
                    </a:ext>
                  </a:extLst>
                </a:gridCol>
                <a:gridCol w="4359349">
                  <a:extLst>
                    <a:ext uri="{9D8B030D-6E8A-4147-A177-3AD203B41FA5}">
                      <a16:colId xmlns:a16="http://schemas.microsoft.com/office/drawing/2014/main" val="4255245028"/>
                    </a:ext>
                  </a:extLst>
                </a:gridCol>
                <a:gridCol w="3366977">
                  <a:extLst>
                    <a:ext uri="{9D8B030D-6E8A-4147-A177-3AD203B41FA5}">
                      <a16:colId xmlns:a16="http://schemas.microsoft.com/office/drawing/2014/main" val="379182216"/>
                    </a:ext>
                  </a:extLst>
                </a:gridCol>
              </a:tblGrid>
              <a:tr h="492878">
                <a:tc>
                  <a:txBody>
                    <a:bodyPr/>
                    <a:lstStyle/>
                    <a:p>
                      <a:r>
                        <a:rPr lang="en-US" altLang="zh-TW" dirty="0"/>
                        <a:t>Power Supply (Main Power)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100~240VAC 50/60HZ for motion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3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Power Supply (Sub Power)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DC12V 1A for Flower system operation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915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Operating environment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Indoor use</a:t>
                      </a:r>
                    </a:p>
                    <a:p>
                      <a:r>
                        <a:rPr lang="en-US" altLang="zh-TW"/>
                        <a:t>10</a:t>
                      </a:r>
                      <a:r>
                        <a:rPr lang="en-US" altLang="zh-TW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℃~40</a:t>
                      </a:r>
                      <a:r>
                        <a:rPr lang="en-US" altLang="zh-TW">
                          <a:latin typeface="新細明體" panose="02020500000000000000" pitchFamily="18" charset="-120"/>
                          <a:ea typeface="+mn-ea"/>
                        </a:rPr>
                        <a:t>℃</a:t>
                      </a:r>
                    </a:p>
                    <a:p>
                      <a:r>
                        <a:rPr lang="en-US" altLang="zh-TW">
                          <a:latin typeface="新細明體" panose="02020500000000000000" pitchFamily="18" charset="-120"/>
                          <a:ea typeface="+mn-ea"/>
                        </a:rPr>
                        <a:t>10% ~ 60% RH(with condensing)</a:t>
                      </a:r>
                    </a:p>
                    <a:p>
                      <a:r>
                        <a:rPr lang="en-US" altLang="zh-TW">
                          <a:latin typeface="新細明體" panose="02020500000000000000" pitchFamily="18" charset="-120"/>
                          <a:ea typeface="+mn-ea"/>
                        </a:rPr>
                        <a:t>0m(1.01bar) ~ 2000m(0.763bar)</a:t>
                      </a:r>
                    </a:p>
                    <a:p>
                      <a:r>
                        <a:rPr lang="en-US" altLang="zh-TW">
                          <a:latin typeface="新細明體" panose="02020500000000000000" pitchFamily="18" charset="-120"/>
                          <a:ea typeface="+mn-ea"/>
                        </a:rPr>
                        <a:t>IP 20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06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Storage environment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10</a:t>
                      </a:r>
                      <a:r>
                        <a:rPr lang="en-US" altLang="zh-TW">
                          <a:latin typeface="新細明體" panose="02020500000000000000" pitchFamily="18" charset="-120"/>
                          <a:ea typeface="+mn-ea"/>
                        </a:rPr>
                        <a:t>℃~40℃</a:t>
                      </a:r>
                    </a:p>
                    <a:p>
                      <a:r>
                        <a:rPr lang="en-US" altLang="zh-TW">
                          <a:latin typeface="新細明體" panose="02020500000000000000" pitchFamily="18" charset="-120"/>
                          <a:ea typeface="+mn-ea"/>
                        </a:rPr>
                        <a:t>10% ~ 60% RH(with condensing)</a:t>
                      </a:r>
                    </a:p>
                    <a:p>
                      <a:r>
                        <a:rPr lang="en-US" altLang="zh-TW">
                          <a:latin typeface="新細明體" panose="02020500000000000000" pitchFamily="18" charset="-120"/>
                          <a:ea typeface="+mn-ea"/>
                        </a:rPr>
                        <a:t>0m(1.01bar) ~ 2000m(0.763bar)</a:t>
                      </a:r>
                    </a:p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3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81261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0B88B635-BCA5-5F39-4F68-6849291B1B03}"/>
              </a:ext>
            </a:extLst>
          </p:cNvPr>
          <p:cNvSpPr txBox="1"/>
          <p:nvPr/>
        </p:nvSpPr>
        <p:spPr>
          <a:xfrm>
            <a:off x="630651" y="5443870"/>
            <a:ext cx="607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For safety, the power supply must be an isolated power system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582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E5748D-1398-8E44-BCE6-7E57B572D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Cartridge Drawing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E927FC-EA07-D2AD-A061-40D03076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6" y="5081085"/>
            <a:ext cx="3664177" cy="13161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27A085D-82D7-2EC4-5D35-29EDA8BF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6" y="1184190"/>
            <a:ext cx="3393285" cy="35117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FBE96BB-3768-43C2-1511-CD917EE78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181" y="1175494"/>
            <a:ext cx="1154180" cy="35291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B761FA6-A150-CFFD-20AE-E40C327DB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177" y="1192885"/>
            <a:ext cx="3675904" cy="35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8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E03EF5-3A41-1558-C769-E41F92F5C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Sensor PCB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D0F9D3-6401-40E2-ABD4-542A5371D2A8}"/>
              </a:ext>
            </a:extLst>
          </p:cNvPr>
          <p:cNvSpPr txBox="1"/>
          <p:nvPr/>
        </p:nvSpPr>
        <p:spPr>
          <a:xfrm>
            <a:off x="2207494" y="1198761"/>
            <a:ext cx="86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 Chips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7F54E9-E018-2C29-32C1-1C0B80DB4490}"/>
              </a:ext>
            </a:extLst>
          </p:cNvPr>
          <p:cNvSpPr txBox="1"/>
          <p:nvPr/>
        </p:nvSpPr>
        <p:spPr>
          <a:xfrm>
            <a:off x="8513075" y="120603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1 Chip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BE20DF-8DE3-1C08-8DCF-DA4465BB9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87" y="1582634"/>
            <a:ext cx="4458560" cy="44288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265C7FD-6D46-1EC4-07FB-1C3A6D97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137" y="1568093"/>
            <a:ext cx="1421348" cy="44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0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3805</TotalTime>
  <Words>281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佈景主題</vt:lpstr>
      <vt:lpstr>PowerPoint Presentation</vt:lpstr>
      <vt:lpstr>PowerPoint Presentation</vt:lpstr>
      <vt:lpstr>NovaReader- Flower Function Block </vt:lpstr>
      <vt:lpstr>Architecture Diagram (Main Control)</vt:lpstr>
      <vt:lpstr>Main control board</vt:lpstr>
      <vt:lpstr>Auto-Machine Dimension (Draft)</vt:lpstr>
      <vt:lpstr>Auto-Machine Specifications</vt:lpstr>
      <vt:lpstr>Cartridge Drawing</vt:lpstr>
      <vt:lpstr>Sensor PCB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Hsuan-Wo Lee</cp:lastModifiedBy>
  <cp:revision>52</cp:revision>
  <dcterms:created xsi:type="dcterms:W3CDTF">2022-01-13T18:34:45Z</dcterms:created>
  <dcterms:modified xsi:type="dcterms:W3CDTF">2026-02-22T07:19:54Z</dcterms:modified>
</cp:coreProperties>
</file>